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6" r:id="rId26"/>
    <p:sldId id="28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8123-C6CD-431A-B921-3118707CF1A2}" type="datetimeFigureOut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76534-3EFF-4840-9BED-3A8802FB1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8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8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93CB-571B-4879-A241-185BE192C50D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EF5-2D4E-42A3-AC81-58F0311DF425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054E-2838-47B2-90C5-81CABCDF9B6D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D206-76D1-4822-B7E0-D18F890BE6C2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17F7-21DF-45DF-A27F-E85F0BFF1BEE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6872-6CB4-4251-BF24-669A174168A4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300-B9C0-4854-88F0-1C84C8CB8339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53D-504F-4631-A052-8F05571CA852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7846-BE00-45A3-8204-BEEEC5548C85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F27C-7B39-4151-BC3C-416F071C198B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725C-7364-4408-B59B-9D0DCD85A400}" type="datetime1">
              <a:rPr lang="zh-TW" altLang="en-US" smtClean="0"/>
              <a:t>2013/9/4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811106-3B14-406F-88EC-DFD9FD91CE28}" type="datetime1">
              <a:rPr lang="zh-TW" altLang="en-US" smtClean="0"/>
              <a:t>2013/9/4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GPU-to-GPU and Host-to-Host</a:t>
            </a:r>
            <a:b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Multipattern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String Matching on a GPU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Xinyan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Sartaj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Sahni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IEEE TRANSACTIONS ON COMPUTERS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Yu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Tseng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2013/09/04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HOST-TO-HOST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Completion Time-One I/O Channel</a:t>
            </a:r>
            <a:endParaRPr lang="en-US" altLang="zh-TW" dirty="0" smtClean="0"/>
          </a:p>
          <a:p>
            <a:r>
              <a:rPr lang="en-US" altLang="zh-TW" dirty="0" smtClean="0"/>
              <a:t>Theorem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Picture 2" descr="D:\Dropbox\LittleSister\Paper\(TC 2013) GPU-to-GPU and Host-to-Host Multipattern String Matching in a GPU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209486" cy="41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71979" y="4797152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79" y="4797152"/>
                <a:ext cx="1463349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871979" y="3140968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79" y="3140968"/>
                <a:ext cx="1463349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HOST-TO-HOST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Completion Time-One I/O Channel</a:t>
            </a:r>
            <a:endParaRPr lang="en-US" altLang="zh-TW" dirty="0" smtClean="0"/>
          </a:p>
          <a:p>
            <a:r>
              <a:rPr lang="en-US" altLang="zh-TW" dirty="0" smtClean="0"/>
              <a:t>Theorem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0" name="Picture 2" descr="D:\Dropbox\LittleSister\Paper\(TC 2013) GPU-to-GPU and Host-to-Host Multipattern String Matching in a GPU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21" y="2477183"/>
            <a:ext cx="5453743" cy="42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2061" y="2780928"/>
                <a:ext cx="982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1" y="2780928"/>
                <a:ext cx="9822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2061" y="4077072"/>
                <a:ext cx="982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1" y="4077072"/>
                <a:ext cx="98225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30683" y="5451673"/>
                <a:ext cx="14450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3" y="5451673"/>
                <a:ext cx="1445011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9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Completion Time-One I/O Channel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Theorem 3.</a:t>
                </a:r>
              </a:p>
              <a:p>
                <a:pPr lvl="1"/>
                <a:r>
                  <a:rPr lang="en-US" altLang="zh-TW" dirty="0" smtClean="0"/>
                  <a:t>The completion time using strategy A is the minimum </a:t>
                </a:r>
                <a:r>
                  <a:rPr lang="en-US" altLang="zh-TW" dirty="0"/>
                  <a:t>possible completion time for every combination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3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Time-One I/O Channel</a:t>
                </a:r>
              </a:p>
              <a:p>
                <a:r>
                  <a:rPr lang="en-US" altLang="zh-TW" dirty="0" smtClean="0"/>
                  <a:t>Theorem 4.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e>
                    </m:d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40416"/>
              </p:ext>
            </p:extLst>
          </p:nvPr>
        </p:nvGraphicFramePr>
        <p:xfrm>
          <a:off x="1043608" y="361262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642029"/>
                <a:gridCol w="642029"/>
                <a:gridCol w="642029"/>
                <a:gridCol w="642029"/>
                <a:gridCol w="642029"/>
                <a:gridCol w="642029"/>
                <a:gridCol w="642029"/>
                <a:gridCol w="64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Completion Time-One I/O Channel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Theorem 5</a:t>
                </a:r>
              </a:p>
              <a:p>
                <a:pPr lvl="1"/>
                <a:r>
                  <a:rPr lang="en-US" altLang="zh-TW" dirty="0"/>
                  <a:t>Strategy B does not guarantee minimum </a:t>
                </a:r>
                <a:r>
                  <a:rPr lang="en-US" altLang="zh-TW" dirty="0" smtClean="0"/>
                  <a:t>completion time.</a:t>
                </a:r>
              </a:p>
              <a:p>
                <a:pPr lvl="2"/>
                <a:r>
                  <a:rPr lang="en-US" altLang="zh-TW" dirty="0" smtClean="0"/>
                  <a:t>Case 1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min</m:t>
                    </m:r>
                    <m:r>
                      <a:rPr lang="en-US" altLang="zh-TW" b="0" i="1" smtClean="0">
                        <a:latin typeface="Cambria Math"/>
                      </a:rPr>
                      <m:t>⁡{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Case 2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𝐿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Case 3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altLang="zh-TW" b="0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4"/>
                <a:r>
                  <a:rPr lang="en-US" altLang="zh-TW" dirty="0" smtClean="0"/>
                  <a:t>Using Strategy A</a:t>
                </a:r>
              </a:p>
              <a:p>
                <a:pPr lvl="5"/>
                <a:r>
                  <a:rPr lang="en-US" altLang="zh-TW" dirty="0" smtClean="0"/>
                  <a:t>Case 1a.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altLang="zh-TW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5"/>
                <a:r>
                  <a:rPr lang="en-US" altLang="zh-TW" dirty="0" smtClean="0"/>
                  <a:t>Case 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𝐿</m:t>
                    </m:r>
                    <m:r>
                      <a:rPr lang="en-US" altLang="zh-TW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Time-One I/O Channel</a:t>
                </a:r>
              </a:p>
              <a:p>
                <a:r>
                  <a:rPr lang="en-US" altLang="zh-TW" dirty="0" smtClean="0"/>
                  <a:t>Theorem 6.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&gt;2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Strategy B becomes more competitive with strategy A </a:t>
                </a:r>
                <a:r>
                  <a:rPr lang="en-US" altLang="zh-TW" dirty="0" smtClean="0"/>
                  <a:t>as the </a:t>
                </a:r>
                <a:r>
                  <a:rPr lang="en-US" altLang="zh-TW" dirty="0"/>
                  <a:t>number of segments s increases.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83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Completion Time-Two I/O Channels</a:t>
            </a:r>
            <a:endParaRPr lang="en-US" altLang="zh-TW" dirty="0" smtClean="0"/>
          </a:p>
          <a:p>
            <a:r>
              <a:rPr lang="en-US" altLang="zh-TW" dirty="0" smtClean="0"/>
              <a:t>Theorem 7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074" name="Picture 2" descr="D:\Dropbox\LittleSister\Paper\(TC 2013) GPU-to-GPU and Host-to-Host Multipattern String Matching in a GPU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511075" cy="4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490787" y="3573016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7" y="3573016"/>
                <a:ext cx="1463349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490786" y="2492896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6" y="2492896"/>
                <a:ext cx="1463349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90785" y="4509120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5" y="4509120"/>
                <a:ext cx="1463349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90787" y="5733256"/>
                <a:ext cx="14633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7" y="5733256"/>
                <a:ext cx="1463349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Completion Time-Two I/O </a:t>
                </a:r>
                <a:r>
                  <a:rPr lang="en-US" altLang="zh-TW" dirty="0" smtClean="0"/>
                  <a:t>Channels</a:t>
                </a:r>
              </a:p>
              <a:p>
                <a:r>
                  <a:rPr lang="en-US" altLang="zh-TW" dirty="0" smtClean="0"/>
                  <a:t>Theorem 8</a:t>
                </a:r>
              </a:p>
              <a:p>
                <a:pPr lvl="1"/>
                <a:r>
                  <a:rPr lang="en-US" altLang="zh-TW" dirty="0"/>
                  <a:t>For the enhanced GPU model, the completion </a:t>
                </a:r>
                <a:r>
                  <a:rPr lang="en-US" altLang="zh-TW" dirty="0" smtClean="0"/>
                  <a:t>time using </a:t>
                </a:r>
                <a:r>
                  <a:rPr lang="en-US" altLang="zh-TW" dirty="0"/>
                  <a:t>strategy A is the minimum possible completion time </a:t>
                </a:r>
                <a:r>
                  <a:rPr lang="en-US" altLang="zh-TW" dirty="0" smtClean="0"/>
                  <a:t>for every </a:t>
                </a:r>
                <a:r>
                  <a:rPr lang="en-US" altLang="zh-TW" dirty="0"/>
                  <a:t>combination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𝐿</m:t>
                    </m:r>
                    <m:r>
                      <a:rPr lang="en-US" altLang="zh-TW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6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Time-Two I/O Channels</a:t>
                </a:r>
              </a:p>
              <a:p>
                <a:r>
                  <a:rPr lang="en-US" altLang="zh-TW" dirty="0" smtClean="0"/>
                  <a:t>Theorem 9</a:t>
                </a:r>
              </a:p>
              <a:p>
                <a:pPr lvl="1"/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dirty="0"/>
                  <a:t> define a host-to-host instance. </a:t>
                </a: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respectively, be the completion time for an </a:t>
                </a:r>
                <a:r>
                  <a:rPr lang="en-US" altLang="zh-TW" dirty="0" smtClean="0"/>
                  <a:t>optimal host-to-host </a:t>
                </a:r>
                <a:r>
                  <a:rPr lang="en-US" altLang="zh-TW" dirty="0"/>
                  <a:t>execution using the original and enhanced </a:t>
                </a:r>
                <a:r>
                  <a:rPr lang="en-US" altLang="zh-TW" dirty="0" smtClean="0"/>
                  <a:t>GPU models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2∗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this bound is tight</a:t>
                </a:r>
                <a:r>
                  <a:rPr lang="en-US" altLang="zh-TW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95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Time-Two I/O Channels</a:t>
                </a:r>
              </a:p>
              <a:p>
                <a:r>
                  <a:rPr lang="en-US" altLang="zh-TW" dirty="0" smtClean="0"/>
                  <a:t>Theorem 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e>
                    </m:d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10066"/>
              </p:ext>
            </p:extLst>
          </p:nvPr>
        </p:nvGraphicFramePr>
        <p:xfrm>
          <a:off x="1043608" y="4293096"/>
          <a:ext cx="648071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15"/>
                <a:gridCol w="864684"/>
                <a:gridCol w="864684"/>
                <a:gridCol w="864684"/>
                <a:gridCol w="864684"/>
                <a:gridCol w="864684"/>
                <a:gridCol w="8646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1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GPU-TO-GPU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HOST-TO-HOST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Time-Two I/O Channels</a:t>
                </a:r>
              </a:p>
              <a:p>
                <a:r>
                  <a:rPr lang="en-US" altLang="zh-TW" dirty="0" smtClean="0"/>
                  <a:t>Theorem 11</a:t>
                </a:r>
              </a:p>
              <a:p>
                <a:pPr lvl="1"/>
                <a:r>
                  <a:rPr lang="en-US" altLang="zh-TW" dirty="0"/>
                  <a:t>Strategy B does not guarantee minimum </a:t>
                </a:r>
                <a:r>
                  <a:rPr lang="en-US" altLang="zh-TW" dirty="0" smtClean="0"/>
                  <a:t>completion time </a:t>
                </a:r>
                <a:r>
                  <a:rPr lang="en-US" altLang="zh-TW" dirty="0"/>
                  <a:t>for the enhanced GPU </a:t>
                </a:r>
                <a:r>
                  <a:rPr lang="en-US" altLang="zh-TW" dirty="0" smtClean="0"/>
                  <a:t>model.</a:t>
                </a:r>
              </a:p>
              <a:p>
                <a:pPr lvl="2"/>
                <a:r>
                  <a:rPr lang="en-US" altLang="zh-TW" dirty="0" smtClean="0"/>
                  <a:t>Case 1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𝑎𝑛𝑑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lvl="2"/>
                <a:r>
                  <a:rPr lang="en-US" altLang="zh-TW" dirty="0" smtClean="0">
                    <a:latin typeface="Cambria Math"/>
                  </a:rPr>
                  <a:t>Case 2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TW" dirty="0" smtClean="0">
                  <a:latin typeface="Cambria Math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i="1" dirty="0" smtClean="0">
                  <a:latin typeface="Cambria Math"/>
                </a:endParaRPr>
              </a:p>
              <a:p>
                <a:pPr marL="105156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altLang="zh-TW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70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HOST-TO-HOST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Completion Time-Two I/O Channels</a:t>
                </a:r>
              </a:p>
              <a:p>
                <a:r>
                  <a:rPr lang="en-US" altLang="zh-TW" dirty="0" smtClean="0"/>
                  <a:t>Theorem 12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7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=14,592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228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tWord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/4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57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33 patterns,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=10, 100, </m:t>
                    </m:r>
                    <m:r>
                      <a:rPr lang="en-US" altLang="zh-TW" b="0" i="1" smtClean="0">
                        <a:latin typeface="Cambria Math"/>
                      </a:rPr>
                      <m:t>𝑎𝑛𝑑</m:t>
                    </m:r>
                    <m:r>
                      <a:rPr lang="en-US" altLang="zh-TW" b="0" i="1" smtClean="0">
                        <a:latin typeface="Cambria Math"/>
                      </a:rPr>
                      <m:t> 904</m:t>
                    </m:r>
                    <m:r>
                      <a:rPr lang="en-US" altLang="zh-TW" b="0" i="1" smtClean="0">
                        <a:latin typeface="Cambria Math"/>
                      </a:rPr>
                      <m:t>𝑀𝐵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122" name="Picture 2" descr="D:\Dropbox\LittleSister\Paper\(TC 2013) GPU-to-GPU and Host-to-Host Multipattern String Matching in a GPU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5" y="3068960"/>
            <a:ext cx="8129661" cy="34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=14,592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228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tWord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/4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57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33 patterns,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=10, 100, </m:t>
                    </m:r>
                    <m:r>
                      <a:rPr lang="en-US" altLang="zh-TW" b="0" i="1" smtClean="0">
                        <a:latin typeface="Cambria Math"/>
                      </a:rPr>
                      <m:t>𝑎𝑛𝑑</m:t>
                    </m:r>
                    <m:r>
                      <a:rPr lang="en-US" altLang="zh-TW" b="0" i="1" smtClean="0">
                        <a:latin typeface="Cambria Math"/>
                      </a:rPr>
                      <m:t> 904</m:t>
                    </m:r>
                    <m:r>
                      <a:rPr lang="en-US" altLang="zh-TW" b="0" i="1" smtClean="0">
                        <a:latin typeface="Cambria Math"/>
                      </a:rPr>
                      <m:t>𝑀𝐵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6146" name="Picture 2" descr="D:\Dropbox\LittleSister\Paper\(TC 2013) GPU-to-GPU and Host-to-Host Multipattern String Matching in a GPU\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5126"/>
            <a:ext cx="8064896" cy="30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5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=14,592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228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tWord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/4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57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33 patterns,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=10, 100, </m:t>
                    </m:r>
                    <m:r>
                      <a:rPr lang="en-US" altLang="zh-TW" b="0" i="1" smtClean="0">
                        <a:latin typeface="Cambria Math"/>
                      </a:rPr>
                      <m:t>𝑎𝑛𝑑</m:t>
                    </m:r>
                    <m:r>
                      <a:rPr lang="en-US" altLang="zh-TW" b="0" i="1" smtClean="0">
                        <a:latin typeface="Cambria Math"/>
                      </a:rPr>
                      <m:t> 904</m:t>
                    </m:r>
                    <m:r>
                      <a:rPr lang="en-US" altLang="zh-TW" b="0" i="1" smtClean="0">
                        <a:latin typeface="Cambria Math"/>
                      </a:rPr>
                      <m:t>𝑀𝐵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7170" name="Picture 2" descr="D:\Dropbox\LittleSister\Paper\(TC 2013) GPU-to-GPU and Host-to-Host Multipattern String Matching in a GPU\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92" y="2908548"/>
            <a:ext cx="5852796" cy="38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=14,592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228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tWord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/4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57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33 patterns,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=10, 100, </m:t>
                    </m:r>
                    <m:r>
                      <a:rPr lang="en-US" altLang="zh-TW" b="0" i="1" smtClean="0">
                        <a:latin typeface="Cambria Math"/>
                      </a:rPr>
                      <m:t>𝑎𝑛𝑑</m:t>
                    </m:r>
                    <m:r>
                      <a:rPr lang="en-US" altLang="zh-TW" b="0" i="1" smtClean="0">
                        <a:latin typeface="Cambria Math"/>
                      </a:rPr>
                      <m:t> 904</m:t>
                    </m:r>
                    <m:r>
                      <a:rPr lang="en-US" altLang="zh-TW" b="0" i="1" smtClean="0">
                        <a:latin typeface="Cambria Math"/>
                      </a:rPr>
                      <m:t>𝑀𝐵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8194" name="Picture 2" descr="D:\Dropbox\LittleSister\Paper\(TC 2013) GPU-to-GPU and Host-to-Host Multipattern String Matching in a GPU\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68960"/>
            <a:ext cx="8138577" cy="24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8195" name="Picture 3" descr="D:\Dropbox\LittleSister\Paper\(TC 2013) GPU-to-GPU and Host-to-Host Multipattern String Matching in a GPU\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12568" cy="2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ropbox\LittleSister\Paper\(TC 2013) GPU-to-GPU and Host-to-Host Multipattern String Matching in a GPU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38078"/>
            <a:ext cx="5291843" cy="25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researchers have attempted to improve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multistring matching applications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parallelism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focus in this paper is accelerating the AC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Boyer-Moore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multipattern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string matching algorithms through the use of a GPU.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2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GPU-TO-GPU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</a:t>
                </a:r>
              </a:p>
              <a:p>
                <a:pPr lvl="1"/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block, it is sufficient for us to use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𝑖𝑛𝑝𝑢𝑡</m:t>
                    </m:r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+1: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−1]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5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群組 102"/>
          <p:cNvGrpSpPr/>
          <p:nvPr/>
        </p:nvGrpSpPr>
        <p:grpSpPr>
          <a:xfrm>
            <a:off x="1485963" y="3203423"/>
            <a:ext cx="5372100" cy="3234272"/>
            <a:chOff x="1485963" y="3203423"/>
            <a:chExt cx="5372100" cy="3234272"/>
          </a:xfrm>
        </p:grpSpPr>
        <p:grpSp>
          <p:nvGrpSpPr>
            <p:cNvPr id="96" name="群組 95"/>
            <p:cNvGrpSpPr/>
            <p:nvPr/>
          </p:nvGrpSpPr>
          <p:grpSpPr>
            <a:xfrm>
              <a:off x="1485963" y="3203423"/>
              <a:ext cx="5372100" cy="3234272"/>
              <a:chOff x="1340372" y="3172938"/>
              <a:chExt cx="5372100" cy="3234272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750447" y="4650436"/>
                <a:ext cx="933450" cy="3905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</a:t>
                </a:r>
                <a:endParaRPr kumimoji="0" lang="zh-TW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直線單箭頭接點 83"/>
              <p:cNvCxnSpPr/>
              <p:nvPr/>
            </p:nvCxnSpPr>
            <p:spPr>
              <a:xfrm flipH="1">
                <a:off x="5750447" y="4276740"/>
                <a:ext cx="84750" cy="373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直線單箭頭接點 84"/>
              <p:cNvCxnSpPr/>
              <p:nvPr/>
            </p:nvCxnSpPr>
            <p:spPr>
              <a:xfrm>
                <a:off x="6617222" y="4276740"/>
                <a:ext cx="94615" cy="373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95" name="群組 94"/>
              <p:cNvGrpSpPr/>
              <p:nvPr/>
            </p:nvGrpSpPr>
            <p:grpSpPr>
              <a:xfrm>
                <a:off x="1340372" y="3172938"/>
                <a:ext cx="5372100" cy="3234272"/>
                <a:chOff x="1340372" y="3172938"/>
                <a:chExt cx="5372100" cy="3234272"/>
              </a:xfrm>
            </p:grpSpPr>
            <p:grpSp>
              <p:nvGrpSpPr>
                <p:cNvPr id="34" name="畫布 7"/>
                <p:cNvGrpSpPr/>
                <p:nvPr/>
              </p:nvGrpSpPr>
              <p:grpSpPr>
                <a:xfrm>
                  <a:off x="1340372" y="3172938"/>
                  <a:ext cx="5372100" cy="3234272"/>
                  <a:chOff x="0" y="-731737"/>
                  <a:chExt cx="5372100" cy="3234272"/>
                </a:xfrm>
              </p:grpSpPr>
              <p:sp>
                <p:nvSpPr>
                  <p:cNvPr id="35" name="矩形 34"/>
                  <p:cNvSpPr/>
                  <p:nvPr/>
                </p:nvSpPr>
                <p:spPr>
                  <a:xfrm>
                    <a:off x="0" y="0"/>
                    <a:ext cx="5372100" cy="2502535"/>
                  </a:xfrm>
                  <a:prstGeom prst="rect">
                    <a:avLst/>
                  </a:prstGeom>
                </p:spPr>
              </p:sp>
              <p:sp>
                <p:nvSpPr>
                  <p:cNvPr id="36" name="矩形 35"/>
                  <p:cNvSpPr/>
                  <p:nvPr/>
                </p:nvSpPr>
                <p:spPr>
                  <a:xfrm>
                    <a:off x="685800" y="0"/>
                    <a:ext cx="4581524" cy="358325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929220" y="3052"/>
                    <a:ext cx="428625" cy="3583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1649300" y="-946"/>
                    <a:ext cx="428625" cy="3581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rPr>
                      <a:t> </a:t>
                    </a:r>
                    <a:endParaRPr kumimoji="0" lang="zh-TW" altLang="en-US" sz="1200" b="0" i="0" u="none" strike="noStrike" kern="1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2369380" y="-2104"/>
                    <a:ext cx="428625" cy="3581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zh-TW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3089460" y="-4590"/>
                    <a:ext cx="428625" cy="3581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zh-TW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4529620" y="-4590"/>
                    <a:ext cx="428625" cy="3581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tint val="50000"/>
                          <a:satMod val="300000"/>
                        </a:sysClr>
                      </a:gs>
                      <a:gs pos="35000">
                        <a:sysClr val="windowText" lastClr="000000">
                          <a:tint val="37000"/>
                          <a:satMod val="300000"/>
                        </a:sysClr>
                      </a:gs>
                      <a:gs pos="100000">
                        <a:sysClr val="windowText" lastClr="000000">
                          <a:tint val="15000"/>
                          <a:satMod val="350000"/>
                        </a:sysClr>
                      </a:gs>
                    </a:gsLst>
                    <a:lin ang="16200000" scaled="1"/>
                  </a:gradFill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zh-TW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文字方塊 65"/>
                  <p:cNvSpPr txBox="1"/>
                  <p:nvPr/>
                </p:nvSpPr>
                <p:spPr>
                  <a:xfrm>
                    <a:off x="22225" y="19050"/>
                    <a:ext cx="511175" cy="3238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rPr>
                      <a:t>Input</a:t>
                    </a:r>
                    <a:endParaRPr kumimoji="0" lang="zh-TW" altLang="en-US" sz="1200" b="0" i="0" u="none" strike="noStrike" kern="1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5" name="直線單箭頭接點 44"/>
                  <p:cNvCxnSpPr>
                    <a:stCxn id="44" idx="3"/>
                    <a:endCxn id="36" idx="1"/>
                  </p:cNvCxnSpPr>
                  <p:nvPr/>
                </p:nvCxnSpPr>
                <p:spPr>
                  <a:xfrm flipV="1">
                    <a:off x="533400" y="179163"/>
                    <a:ext cx="152400" cy="1812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6" name="矩形 45"/>
                  <p:cNvSpPr/>
                  <p:nvPr/>
                </p:nvSpPr>
                <p:spPr>
                  <a:xfrm>
                    <a:off x="66675" y="745762"/>
                    <a:ext cx="933450" cy="3905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rPr>
                      <a:t>block</a:t>
                    </a:r>
                    <a:endParaRPr kumimoji="0" lang="zh-TW" altLang="en-US" sz="12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7" name="直線單箭頭接點 46"/>
                  <p:cNvCxnSpPr/>
                  <p:nvPr/>
                </p:nvCxnSpPr>
                <p:spPr>
                  <a:xfrm flipH="1">
                    <a:off x="66675" y="342900"/>
                    <a:ext cx="619126" cy="402862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8" name="直線單箭頭接點 47"/>
                  <p:cNvCxnSpPr/>
                  <p:nvPr/>
                </p:nvCxnSpPr>
                <p:spPr>
                  <a:xfrm flipH="1">
                    <a:off x="1000125" y="372065"/>
                    <a:ext cx="357720" cy="332785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49" name="矩形 48"/>
                  <p:cNvSpPr/>
                  <p:nvPr/>
                </p:nvSpPr>
                <p:spPr>
                  <a:xfrm>
                    <a:off x="1219200" y="745762"/>
                    <a:ext cx="933450" cy="3905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block</a:t>
                    </a:r>
                    <a:endParaRPr kumimoji="0" lang="zh-TW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0" name="直線單箭頭接點 49"/>
                  <p:cNvCxnSpPr/>
                  <p:nvPr/>
                </p:nvCxnSpPr>
                <p:spPr>
                  <a:xfrm>
                    <a:off x="929220" y="372065"/>
                    <a:ext cx="289980" cy="37369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1" name="直線單箭頭接點 50"/>
                  <p:cNvCxnSpPr/>
                  <p:nvPr/>
                </p:nvCxnSpPr>
                <p:spPr>
                  <a:xfrm>
                    <a:off x="2082083" y="361377"/>
                    <a:ext cx="70568" cy="384385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52" name="矩形 51"/>
                  <p:cNvSpPr/>
                  <p:nvPr/>
                </p:nvSpPr>
                <p:spPr>
                  <a:xfrm>
                    <a:off x="2364916" y="745762"/>
                    <a:ext cx="933450" cy="3905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block</a:t>
                    </a:r>
                    <a:endParaRPr kumimoji="0" lang="zh-TW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3" name="直線單箭頭接點 52"/>
                  <p:cNvCxnSpPr/>
                  <p:nvPr/>
                </p:nvCxnSpPr>
                <p:spPr>
                  <a:xfrm>
                    <a:off x="1649300" y="372065"/>
                    <a:ext cx="715616" cy="37369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4" name="直線單箭頭接點 53"/>
                  <p:cNvCxnSpPr/>
                  <p:nvPr/>
                </p:nvCxnSpPr>
                <p:spPr>
                  <a:xfrm>
                    <a:off x="2831641" y="361377"/>
                    <a:ext cx="466725" cy="384385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5" name="直線單箭頭接點 54"/>
                  <p:cNvCxnSpPr/>
                  <p:nvPr/>
                </p:nvCxnSpPr>
                <p:spPr>
                  <a:xfrm flipH="1" flipV="1">
                    <a:off x="3314012" y="-341212"/>
                    <a:ext cx="476250" cy="327638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6" name="直線單箭頭接點 55"/>
                  <p:cNvCxnSpPr/>
                  <p:nvPr/>
                </p:nvCxnSpPr>
                <p:spPr>
                  <a:xfrm flipV="1">
                    <a:off x="4218887" y="-341212"/>
                    <a:ext cx="525045" cy="35071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57" name="矩形 56"/>
                  <p:cNvSpPr/>
                  <p:nvPr/>
                </p:nvSpPr>
                <p:spPr>
                  <a:xfrm>
                    <a:off x="3314012" y="-731737"/>
                    <a:ext cx="1429920" cy="3905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zh-TW" sz="1200" kern="0" dirty="0" err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maxL</a:t>
                    </a:r>
                    <a:r>
                      <a: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rPr>
                      <a:t>－</a:t>
                    </a: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kumimoji="0" lang="zh-TW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直線單箭頭接點 57"/>
                  <p:cNvCxnSpPr>
                    <a:endCxn id="57" idx="3"/>
                  </p:cNvCxnSpPr>
                  <p:nvPr/>
                </p:nvCxnSpPr>
                <p:spPr>
                  <a:xfrm>
                    <a:off x="4487732" y="-536474"/>
                    <a:ext cx="25620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9" name="直線單箭頭接點 58"/>
                  <p:cNvCxnSpPr/>
                  <p:nvPr/>
                </p:nvCxnSpPr>
                <p:spPr>
                  <a:xfrm flipH="1">
                    <a:off x="3314012" y="-536475"/>
                    <a:ext cx="247650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0" name="直線接點 59"/>
                  <p:cNvCxnSpPr/>
                  <p:nvPr/>
                </p:nvCxnSpPr>
                <p:spPr>
                  <a:xfrm>
                    <a:off x="4478207" y="-675561"/>
                    <a:ext cx="0" cy="28575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1" name="直線接點 60"/>
                  <p:cNvCxnSpPr/>
                  <p:nvPr/>
                </p:nvCxnSpPr>
                <p:spPr>
                  <a:xfrm>
                    <a:off x="3571187" y="-665063"/>
                    <a:ext cx="0" cy="28575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94" name="文字方塊 93"/>
                <p:cNvSpPr txBox="1"/>
                <p:nvPr/>
              </p:nvSpPr>
              <p:spPr>
                <a:xfrm>
                  <a:off x="5004048" y="460952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  <a:endPara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7" name="矩形 96"/>
            <p:cNvSpPr/>
            <p:nvPr/>
          </p:nvSpPr>
          <p:spPr>
            <a:xfrm>
              <a:off x="5295503" y="3933056"/>
              <a:ext cx="428625" cy="35814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文字方塊 49"/>
          <p:cNvSpPr txBox="1"/>
          <p:nvPr/>
        </p:nvSpPr>
        <p:spPr>
          <a:xfrm>
            <a:off x="5724128" y="3933056"/>
            <a:ext cx="261669" cy="3581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…</a:t>
            </a:r>
            <a:endParaRPr kumimoji="0" lang="zh-TW" altLang="en-US" sz="12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GPU-TO-GPU (Cont.)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</a:t>
                </a:r>
              </a:p>
              <a:p>
                <a:pPr lvl="1"/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 block, it is sufficient for us to use </a:t>
                </a:r>
                <a:r>
                  <a:rPr lang="en-US" altLang="zh-TW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mBM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𝑖𝑛𝑝𝑢𝑡</m:t>
                    </m:r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: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−2]</m:t>
                    </m:r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1485963" y="3203423"/>
            <a:ext cx="5372100" cy="3234272"/>
            <a:chOff x="1340372" y="3172938"/>
            <a:chExt cx="5372100" cy="3234272"/>
          </a:xfrm>
        </p:grpSpPr>
        <p:sp>
          <p:nvSpPr>
            <p:cNvPr id="65" name="矩形 64"/>
            <p:cNvSpPr/>
            <p:nvPr/>
          </p:nvSpPr>
          <p:spPr>
            <a:xfrm>
              <a:off x="5750447" y="4650436"/>
              <a:ext cx="933450" cy="3905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endParaRPr>
            </a:p>
          </p:txBody>
        </p:sp>
        <p:cxnSp>
          <p:nvCxnSpPr>
            <p:cNvPr id="66" name="直線單箭頭接點 65"/>
            <p:cNvCxnSpPr/>
            <p:nvPr/>
          </p:nvCxnSpPr>
          <p:spPr>
            <a:xfrm>
              <a:off x="5750447" y="4276740"/>
              <a:ext cx="0" cy="37369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直線單箭頭接點 66"/>
            <p:cNvCxnSpPr/>
            <p:nvPr/>
          </p:nvCxnSpPr>
          <p:spPr>
            <a:xfrm>
              <a:off x="6617222" y="4276740"/>
              <a:ext cx="94615" cy="37369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8" name="群組 67"/>
            <p:cNvGrpSpPr/>
            <p:nvPr/>
          </p:nvGrpSpPr>
          <p:grpSpPr>
            <a:xfrm>
              <a:off x="1340372" y="3172938"/>
              <a:ext cx="5372100" cy="3234272"/>
              <a:chOff x="1340372" y="3172938"/>
              <a:chExt cx="5372100" cy="3234272"/>
            </a:xfrm>
          </p:grpSpPr>
          <p:grpSp>
            <p:nvGrpSpPr>
              <p:cNvPr id="69" name="畫布 7"/>
              <p:cNvGrpSpPr/>
              <p:nvPr/>
            </p:nvGrpSpPr>
            <p:grpSpPr>
              <a:xfrm>
                <a:off x="1340372" y="3172938"/>
                <a:ext cx="5372100" cy="3234272"/>
                <a:chOff x="0" y="-731737"/>
                <a:chExt cx="5372100" cy="3234272"/>
              </a:xfrm>
            </p:grpSpPr>
            <p:sp>
              <p:nvSpPr>
                <p:cNvPr id="71" name="矩形 70"/>
                <p:cNvSpPr/>
                <p:nvPr/>
              </p:nvSpPr>
              <p:spPr>
                <a:xfrm>
                  <a:off x="0" y="0"/>
                  <a:ext cx="5372100" cy="2502535"/>
                </a:xfrm>
                <a:prstGeom prst="rect">
                  <a:avLst/>
                </a:prstGeom>
              </p:spPr>
            </p:sp>
            <p:sp>
              <p:nvSpPr>
                <p:cNvPr id="72" name="矩形 71"/>
                <p:cNvSpPr/>
                <p:nvPr/>
              </p:nvSpPr>
              <p:spPr>
                <a:xfrm>
                  <a:off x="685800" y="0"/>
                  <a:ext cx="4581524" cy="358325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1357845" y="-389"/>
                  <a:ext cx="428625" cy="358325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2082083" y="-2104"/>
                  <a:ext cx="428625" cy="3581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rPr>
                    <a:t> </a:t>
                  </a:r>
                  <a:endParaRPr kumimoji="0" lang="zh-TW" altLang="en-US" sz="12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831641" y="-2104"/>
                  <a:ext cx="428625" cy="3581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kumimoji="0" lang="zh-TW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3521508" y="-2104"/>
                  <a:ext cx="428625" cy="3581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kumimoji="0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5123308" y="1905"/>
                  <a:ext cx="144016" cy="35814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kumimoji="0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文字方塊 65"/>
                <p:cNvSpPr txBox="1"/>
                <p:nvPr/>
              </p:nvSpPr>
              <p:spPr>
                <a:xfrm>
                  <a:off x="22225" y="19050"/>
                  <a:ext cx="511175" cy="3238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rPr>
                    <a:t>Input</a:t>
                  </a:r>
                  <a:endParaRPr kumimoji="0" lang="zh-TW" altLang="en-US" sz="12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直線單箭頭接點 80"/>
                <p:cNvCxnSpPr>
                  <a:stCxn id="80" idx="3"/>
                  <a:endCxn id="72" idx="1"/>
                </p:cNvCxnSpPr>
                <p:nvPr/>
              </p:nvCxnSpPr>
              <p:spPr>
                <a:xfrm flipV="1">
                  <a:off x="533400" y="179163"/>
                  <a:ext cx="152400" cy="181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82" name="矩形 81"/>
                <p:cNvSpPr/>
                <p:nvPr/>
              </p:nvSpPr>
              <p:spPr>
                <a:xfrm>
                  <a:off x="66675" y="745762"/>
                  <a:ext cx="933450" cy="3905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rPr>
                    <a:t>block</a:t>
                  </a:r>
                  <a:endParaRPr kumimoji="0" lang="zh-TW" altLang="en-US" sz="12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6" name="直線單箭頭接點 85"/>
                <p:cNvCxnSpPr/>
                <p:nvPr/>
              </p:nvCxnSpPr>
              <p:spPr>
                <a:xfrm flipH="1">
                  <a:off x="66675" y="342900"/>
                  <a:ext cx="619126" cy="40286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7" name="直線單箭頭接點 86"/>
                <p:cNvCxnSpPr/>
                <p:nvPr/>
              </p:nvCxnSpPr>
              <p:spPr>
                <a:xfrm flipH="1">
                  <a:off x="1000125" y="342900"/>
                  <a:ext cx="792670" cy="36195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88" name="矩形 87"/>
                <p:cNvSpPr/>
                <p:nvPr/>
              </p:nvSpPr>
              <p:spPr>
                <a:xfrm>
                  <a:off x="1219200" y="745762"/>
                  <a:ext cx="933450" cy="3905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block</a:t>
                  </a:r>
                  <a:endParaRPr kumimoji="0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9" name="直線單箭頭接點 88"/>
                <p:cNvCxnSpPr/>
                <p:nvPr/>
              </p:nvCxnSpPr>
              <p:spPr>
                <a:xfrm flipH="1">
                  <a:off x="1219200" y="342900"/>
                  <a:ext cx="138645" cy="40286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0" name="直線單箭頭接點 89"/>
                <p:cNvCxnSpPr/>
                <p:nvPr/>
              </p:nvCxnSpPr>
              <p:spPr>
                <a:xfrm flipH="1">
                  <a:off x="2152651" y="372065"/>
                  <a:ext cx="358057" cy="37369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91" name="矩形 90"/>
                <p:cNvSpPr/>
                <p:nvPr/>
              </p:nvSpPr>
              <p:spPr>
                <a:xfrm>
                  <a:off x="2364916" y="745762"/>
                  <a:ext cx="933450" cy="3905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block</a:t>
                  </a:r>
                  <a:endParaRPr kumimoji="0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2" name="直線單箭頭接點 91"/>
                <p:cNvCxnSpPr/>
                <p:nvPr/>
              </p:nvCxnSpPr>
              <p:spPr>
                <a:xfrm>
                  <a:off x="2082083" y="372065"/>
                  <a:ext cx="282833" cy="37369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" name="直線單箭頭接點 92"/>
                <p:cNvCxnSpPr/>
                <p:nvPr/>
              </p:nvCxnSpPr>
              <p:spPr>
                <a:xfrm>
                  <a:off x="3260266" y="372065"/>
                  <a:ext cx="38100" cy="37369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" name="直線單箭頭接點 96"/>
                <p:cNvCxnSpPr/>
                <p:nvPr/>
              </p:nvCxnSpPr>
              <p:spPr>
                <a:xfrm flipH="1" flipV="1">
                  <a:off x="3045953" y="-341212"/>
                  <a:ext cx="476250" cy="32763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8" name="直線單箭頭接點 97"/>
                <p:cNvCxnSpPr/>
                <p:nvPr/>
              </p:nvCxnSpPr>
              <p:spPr>
                <a:xfrm flipV="1">
                  <a:off x="3950828" y="-341212"/>
                  <a:ext cx="525045" cy="35071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99" name="矩形 98"/>
                <p:cNvSpPr/>
                <p:nvPr/>
              </p:nvSpPr>
              <p:spPr>
                <a:xfrm>
                  <a:off x="3045953" y="-731737"/>
                  <a:ext cx="1429920" cy="3905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sz="1200" kern="0" dirty="0" err="1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maxL</a:t>
                  </a:r>
                  <a:r>
                    <a:rPr kumimoji="0" lang="zh-TW" alt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/>
                      <a:cs typeface="Times New Roman" panose="02020603050405020304" pitchFamily="18" charset="0"/>
                    </a:rPr>
                    <a:t>－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kumimoji="0" lang="zh-TW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0" name="直線單箭頭接點 99"/>
                <p:cNvCxnSpPr>
                  <a:endCxn id="99" idx="3"/>
                </p:cNvCxnSpPr>
                <p:nvPr/>
              </p:nvCxnSpPr>
              <p:spPr>
                <a:xfrm>
                  <a:off x="4219673" y="-536474"/>
                  <a:ext cx="25620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1" name="直線單箭頭接點 100"/>
                <p:cNvCxnSpPr/>
                <p:nvPr/>
              </p:nvCxnSpPr>
              <p:spPr>
                <a:xfrm flipH="1">
                  <a:off x="3045953" y="-536475"/>
                  <a:ext cx="24765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2" name="直線接點 101"/>
                <p:cNvCxnSpPr/>
                <p:nvPr/>
              </p:nvCxnSpPr>
              <p:spPr>
                <a:xfrm>
                  <a:off x="4210148" y="-675561"/>
                  <a:ext cx="0" cy="28575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3" name="直線接點 102"/>
                <p:cNvCxnSpPr/>
                <p:nvPr/>
              </p:nvCxnSpPr>
              <p:spPr>
                <a:xfrm>
                  <a:off x="3303128" y="-665063"/>
                  <a:ext cx="0" cy="28575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70" name="文字方塊 69"/>
              <p:cNvSpPr txBox="1"/>
              <p:nvPr/>
            </p:nvSpPr>
            <p:spPr>
              <a:xfrm>
                <a:off x="5004048" y="46095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4" name="文字方塊 49"/>
          <p:cNvSpPr txBox="1"/>
          <p:nvPr/>
        </p:nvSpPr>
        <p:spPr>
          <a:xfrm>
            <a:off x="5436096" y="3935160"/>
            <a:ext cx="274571" cy="35814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…</a:t>
            </a:r>
            <a:endParaRPr kumimoji="0" lang="zh-TW" altLang="en-US" sz="12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896038" y="3933056"/>
            <a:ext cx="428625" cy="35814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GPU-TO-GPU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Strategy</a:t>
                </a:r>
              </a:p>
              <a:p>
                <a:pPr lvl="1"/>
                <a:r>
                  <a:rPr lang="en-US" altLang="zh-TW" dirty="0" smtClean="0"/>
                  <a:t>For this, thread t of block b would need to process the substring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𝑖𝑛𝑝𝑢𝑡</m:t>
                    </m:r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+1 :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+1)</m:t>
                    </m:r>
                    <m:r>
                      <a:rPr lang="en-US" altLang="zh-TW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altLang="zh-TW" dirty="0"/>
                  <a:t> when AC is </a:t>
                </a:r>
                <a:r>
                  <a:rPr lang="en-US" altLang="zh-TW" dirty="0" smtClean="0"/>
                  <a:t>used and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𝑖𝑛𝑝𝑢𝑡</m:t>
                    </m:r>
                    <m:r>
                      <a:rPr lang="en-US" altLang="zh-TW" i="1">
                        <a:latin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</a:rPr>
                      <m:t>𝑏</m:t>
                    </m:r>
                    <m:r>
                      <a:rPr lang="en-US" altLang="zh-TW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:</m:t>
                    </m:r>
                    <m:r>
                      <a:rPr lang="en-US" altLang="zh-TW" i="1">
                        <a:latin typeface="Cambria Math"/>
                      </a:rPr>
                      <m:t>𝑏</m:t>
                    </m:r>
                    <m:r>
                      <a:rPr lang="en-US" altLang="zh-TW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+(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+1)∗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𝑚𝑎𝑥𝐿</m:t>
                    </m:r>
                    <m:r>
                      <a:rPr lang="en-US" altLang="zh-TW" i="1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dirty="0" smtClean="0"/>
                  <a:t> when </a:t>
                </a:r>
                <a:r>
                  <a:rPr lang="en-US" altLang="zh-TW" dirty="0" err="1" smtClean="0"/>
                  <a:t>mBM</a:t>
                </a:r>
                <a:r>
                  <a:rPr lang="en-US" altLang="zh-TW" dirty="0" smtClean="0"/>
                  <a:t> is used.</a:t>
                </a:r>
              </a:p>
              <a:p>
                <a:pPr lvl="1"/>
                <a:r>
                  <a:rPr lang="en-US" altLang="zh-TW" dirty="0" smtClean="0"/>
                  <a:t>Analysis of Total Work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𝑇𝑊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𝑡h𝑟𝑒𝑎𝑑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𝑚𝑎𝑥𝐿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777240" lvl="2" indent="0">
                  <a:buNone/>
                </a:pPr>
                <a:r>
                  <a:rPr lang="en-US" altLang="zh-TW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𝑛</m:t>
                    </m:r>
                    <m:r>
                      <a:rPr lang="en-US" altLang="zh-TW" i="1">
                        <a:latin typeface="Cambria Math"/>
                      </a:rPr>
                      <m:t>∗(1+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𝑡h𝑟𝑒𝑎𝑑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/>
                      </a:rPr>
                      <m:t>∗(</m:t>
                    </m:r>
                    <m:r>
                      <a:rPr lang="en-US" altLang="zh-TW" i="1">
                        <a:latin typeface="Cambria Math"/>
                      </a:rPr>
                      <m:t>𝑚𝑎𝑥𝐿</m:t>
                    </m:r>
                    <m:r>
                      <a:rPr lang="en-US" altLang="zh-TW" i="1">
                        <a:latin typeface="Cambria Math"/>
                      </a:rPr>
                      <m:t>−1))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2"/>
                <a:r>
                  <a:rPr lang="en-US" altLang="zh-TW" dirty="0"/>
                  <a:t>Suppose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𝑚𝑎𝑥𝐿</m:t>
                    </m:r>
                    <m:r>
                      <a:rPr lang="en-US" altLang="zh-TW" b="0" i="1" smtClean="0">
                        <a:latin typeface="Cambria Math"/>
                      </a:rPr>
                      <m:t>=17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𝑏𝑙𝑜𝑐𝑘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=14,592</m:t>
                    </m:r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=64</m:t>
                    </m:r>
                  </m:oMath>
                </a14:m>
                <a:r>
                  <a:rPr lang="en-US" altLang="zh-TW" dirty="0" smtClean="0"/>
                  <a:t> (as in our </a:t>
                </a:r>
                <a:r>
                  <a:rPr lang="en-US" altLang="zh-TW" dirty="0"/>
                  <a:t>experiments of section 5).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𝑡h𝑟𝑒𝑎𝑑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=228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𝑇𝑊</m:t>
                    </m:r>
                    <m:r>
                      <a:rPr lang="en-US" altLang="zh-TW" i="1">
                        <a:latin typeface="Cambria Math"/>
                      </a:rPr>
                      <m:t>=1.07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/>
                  <a:t>. The overhead is 7 percent.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GPU-TO-GPU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Addressing the </a:t>
            </a:r>
            <a:r>
              <a:rPr lang="en-US" altLang="zh-TW" dirty="0" smtClean="0"/>
              <a:t>Deficiencies</a:t>
            </a:r>
          </a:p>
          <a:p>
            <a:pPr lvl="1"/>
            <a:r>
              <a:rPr lang="en-US" altLang="zh-TW" dirty="0"/>
              <a:t>Deficiency D1-Reading from Device </a:t>
            </a:r>
            <a:r>
              <a:rPr lang="en-US" altLang="zh-TW" dirty="0" smtClean="0"/>
              <a:t>Memory</a:t>
            </a:r>
          </a:p>
          <a:p>
            <a:pPr lvl="1"/>
            <a:r>
              <a:rPr lang="en-US" altLang="zh-TW" dirty="0"/>
              <a:t>Deficiency D2-Writing to Device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4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HOST-TO-HOST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Strategies</a:t>
            </a:r>
          </a:p>
          <a:p>
            <a:pPr lvl="1"/>
            <a:r>
              <a:rPr lang="en-US" altLang="zh-TW" dirty="0" smtClean="0"/>
              <a:t>Strategy A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Strategy 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56313"/>
              </p:ext>
            </p:extLst>
          </p:nvPr>
        </p:nvGraphicFramePr>
        <p:xfrm>
          <a:off x="1043605" y="2708920"/>
          <a:ext cx="604867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67"/>
                <a:gridCol w="639764"/>
                <a:gridCol w="639764"/>
                <a:gridCol w="639764"/>
                <a:gridCol w="639764"/>
                <a:gridCol w="639764"/>
                <a:gridCol w="639764"/>
                <a:gridCol w="639764"/>
                <a:gridCol w="639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72075"/>
              </p:ext>
            </p:extLst>
          </p:nvPr>
        </p:nvGraphicFramePr>
        <p:xfrm>
          <a:off x="1043608" y="49411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642029"/>
                <a:gridCol w="642029"/>
                <a:gridCol w="642029"/>
                <a:gridCol w="642029"/>
                <a:gridCol w="642029"/>
                <a:gridCol w="642029"/>
                <a:gridCol w="642029"/>
                <a:gridCol w="64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HOST-TO-HOST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Completion Time-One I/O Channel</a:t>
            </a:r>
            <a:endParaRPr lang="en-US" altLang="zh-TW" dirty="0" smtClean="0"/>
          </a:p>
          <a:p>
            <a:r>
              <a:rPr lang="en-US" altLang="zh-TW" dirty="0" smtClean="0"/>
              <a:t>Theorem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26" name="Picture 2" descr="D:\Dropbox\LittleSister\Paper\(TC 2013) GPU-to-GPU and Host-to-Host Multipattern String Matching in a GPU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768752" cy="42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88288" y="2965594"/>
                <a:ext cx="982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8" y="2965594"/>
                <a:ext cx="98225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56910" y="4906243"/>
                <a:ext cx="14450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10" y="4906243"/>
                <a:ext cx="1445011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ittleSister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478</Words>
  <Application>Microsoft Office PowerPoint</Application>
  <PresentationFormat>如螢幕大小 (4:3)</PresentationFormat>
  <Paragraphs>203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Cambria Math</vt:lpstr>
      <vt:lpstr>Times New Roman</vt:lpstr>
      <vt:lpstr>相鄰</vt:lpstr>
      <vt:lpstr>GPU-to-GPU and Host-to-Host Multipattern String Matching on a GPU</vt:lpstr>
      <vt:lpstr>Outline</vt:lpstr>
      <vt:lpstr>Introduction</vt:lpstr>
      <vt:lpstr>GPU-TO-GPU</vt:lpstr>
      <vt:lpstr>GPU-TO-GPU (Cont.)</vt:lpstr>
      <vt:lpstr>GPU-TO-GPU (Cont.)</vt:lpstr>
      <vt:lpstr>GPU-TO-GPU (Cont.)</vt:lpstr>
      <vt:lpstr>HOST-TO-HOST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HOST-TO-HOST (Cont.)</vt:lpstr>
      <vt:lpstr>Experimental Results</vt:lpstr>
      <vt:lpstr>Experimental Results (Cont.)</vt:lpstr>
      <vt:lpstr>Experimental Results (Cont.)</vt:lpstr>
      <vt:lpstr>Experimental Results (Cont.)</vt:lpstr>
      <vt:lpstr>Experimental Results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Innovation in Campus Networks</dc:title>
  <dc:creator>LittleSister</dc:creator>
  <cp:lastModifiedBy>cial</cp:lastModifiedBy>
  <cp:revision>202</cp:revision>
  <dcterms:created xsi:type="dcterms:W3CDTF">2012-09-16T14:47:58Z</dcterms:created>
  <dcterms:modified xsi:type="dcterms:W3CDTF">2013-09-04T07:14:23Z</dcterms:modified>
</cp:coreProperties>
</file>